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70" r:id="rId3"/>
    <p:sldId id="272" r:id="rId4"/>
    <p:sldId id="276" r:id="rId5"/>
    <p:sldId id="273" r:id="rId6"/>
    <p:sldId id="274" r:id="rId7"/>
    <p:sldId id="275" r:id="rId8"/>
    <p:sldId id="266" r:id="rId9"/>
    <p:sldId id="267" r:id="rId10"/>
    <p:sldId id="268" r:id="rId11"/>
    <p:sldId id="269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3421-C965-4FE1-B689-9A364B6BBCDE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0388D-4799-4D62-BA11-AFDC0645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15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5E5-4637-495C-80C0-60DB44DC45F6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0F8D-EB86-4E9D-ACC1-FFC143972DF2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75A-8FF3-4543-B88B-8BD52B0E8062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484-3C1A-45A6-A787-1EF1412547D8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B1A-280F-4D84-8164-96638EED0B81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1FCA-A51C-4340-93CD-EA5F183099E5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F8B-B207-4818-BCA5-B29DFC44B10C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2468-25A7-41EA-B7FB-D1020B6F7529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5A18-2840-497F-AF75-B5949A8E9310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FB02-F9E5-499B-A394-1DD3DABF0D11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28A7-7F27-43EA-89FD-AF197C85040E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3793B7-7288-488C-9022-A278207A8AB3}" type="datetime1">
              <a:rPr lang="en-US" smtClean="0"/>
              <a:pPr/>
              <a:t>8/18/2016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msprasad@amity.edu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DE2126-1D11-4B4C-8F38-64EEFE2D1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sctec.de/en/uav-uas-drones-rpas-roav/asctec-hummingbir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8534400" cy="762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oper Black" pitchFamily="18" charset="0"/>
              </a:rPr>
              <a:t>A</a:t>
            </a:r>
            <a:r>
              <a:rPr lang="en-US" sz="4000" dirty="0">
                <a:latin typeface="Cooper Black" pitchFamily="18" charset="0"/>
              </a:rPr>
              <a:t>dvancement in </a:t>
            </a:r>
            <a:r>
              <a:rPr lang="en-US" sz="4800" dirty="0">
                <a:latin typeface="Cooper Black" pitchFamily="18" charset="0"/>
              </a:rPr>
              <a:t>UAV                    </a:t>
            </a:r>
            <a:br>
              <a:rPr lang="en-US" sz="4800" dirty="0">
                <a:latin typeface="Cooper Black" pitchFamily="18" charset="0"/>
              </a:rPr>
            </a:br>
            <a:r>
              <a:rPr lang="en-US" sz="4800" dirty="0">
                <a:latin typeface="Cooper Black" pitchFamily="18" charset="0"/>
              </a:rPr>
              <a:t>         </a:t>
            </a:r>
            <a:r>
              <a:rPr lang="en-US" sz="5400" dirty="0">
                <a:latin typeface="Cooper Black" pitchFamily="18" charset="0"/>
              </a:rPr>
              <a:t>T</a:t>
            </a:r>
            <a:r>
              <a:rPr lang="en-US" sz="4000" dirty="0">
                <a:latin typeface="Cooper Black" pitchFamily="18" charset="0"/>
              </a:rPr>
              <a:t>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924800" cy="17526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Cooper Black" pitchFamily="18" charset="0"/>
              </a:rPr>
              <a:t>                 Prof M S Prasad</a:t>
            </a:r>
            <a:br>
              <a:rPr lang="en-US" sz="3000" dirty="0">
                <a:solidFill>
                  <a:schemeClr val="tx1"/>
                </a:solidFill>
                <a:latin typeface="Cooper Black" pitchFamily="18" charset="0"/>
              </a:rPr>
            </a:br>
            <a:r>
              <a:rPr lang="en-US" sz="3000" dirty="0">
                <a:solidFill>
                  <a:schemeClr val="tx1"/>
                </a:solidFill>
                <a:latin typeface="Cooper Black" pitchFamily="18" charset="0"/>
              </a:rPr>
              <a:t>Institute of Space Science &amp; Technology</a:t>
            </a:r>
          </a:p>
          <a:p>
            <a:r>
              <a:rPr lang="en-US" sz="3000" dirty="0">
                <a:solidFill>
                  <a:schemeClr val="tx1"/>
                </a:solidFill>
                <a:latin typeface="Cooper Black" pitchFamily="18" charset="0"/>
              </a:rPr>
              <a:t>                Amity University, Noida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20" y="119920"/>
            <a:ext cx="1176730" cy="118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447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96190"/>
            <a:ext cx="7406640" cy="99388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Cooper Black" pitchFamily="18" charset="0"/>
              </a:rPr>
              <a:t>F</a:t>
            </a:r>
            <a:r>
              <a:rPr lang="en-US" sz="4000" dirty="0">
                <a:latin typeface="Cooper Black" pitchFamily="18" charset="0"/>
              </a:rPr>
              <a:t>uture </a:t>
            </a:r>
            <a:r>
              <a:rPr lang="en-US" sz="5400" dirty="0">
                <a:latin typeface="Cooper Black" pitchFamily="18" charset="0"/>
              </a:rPr>
              <a:t>T</a:t>
            </a:r>
            <a:r>
              <a:rPr lang="en-US" sz="4000" dirty="0">
                <a:latin typeface="Cooper Black" pitchFamily="18" charset="0"/>
              </a:rPr>
              <a:t>rends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8382000" cy="3352800"/>
          </a:xfrm>
        </p:spPr>
        <p:txBody>
          <a:bodyPr>
            <a:normAutofit/>
          </a:bodyPr>
          <a:lstStyle/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Fidelity e.g. 4k Video Camera</a:t>
            </a:r>
          </a:p>
          <a:p>
            <a:pPr marL="914400" indent="-449263" algn="l"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High Speed Down Links</a:t>
            </a:r>
          </a:p>
          <a:p>
            <a:pPr algn="l"/>
            <a:endParaRPr lang="en-US" sz="900" dirty="0">
              <a:solidFill>
                <a:schemeClr val="accent5">
                  <a:lumMod val="50000"/>
                </a:schemeClr>
              </a:solidFill>
              <a:latin typeface="Cooper Black" pitchFamily="18" charset="0"/>
            </a:endParaRP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Sensors</a:t>
            </a:r>
          </a:p>
          <a:p>
            <a:pPr marL="914400" indent="-449263" algn="l"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Stereoscopies,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Lidar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, IR</a:t>
            </a:r>
          </a:p>
          <a:p>
            <a:pPr algn="l"/>
            <a:endParaRPr lang="en-US" sz="9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Mobility (Shift from Desktop to mobile Apps</a:t>
            </a:r>
            <a:r>
              <a:rPr lang="en-US" dirty="0">
                <a:solidFill>
                  <a:schemeClr val="tx1"/>
                </a:solidFill>
                <a:latin typeface="Cooper Black" pitchFamily="18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 descr="C:\Users\User\Pictures\GAASI_CPB SUNSET-01.jpg.scale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705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78486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sz="3800" spc="10" dirty="0" err="1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Hexo</a:t>
            </a:r>
            <a:r>
              <a:rPr lang="en-US" sz="3800" spc="1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:  flies autonomous missions. n Android or </a:t>
            </a:r>
            <a:r>
              <a:rPr lang="en-US" sz="3800" spc="10" dirty="0" err="1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en-US" sz="3800" spc="1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Smartphone. </a:t>
            </a:r>
          </a:p>
          <a:p>
            <a:r>
              <a:rPr lang="en-US" sz="3800" spc="1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associated app enables pilots to select a number of preprogrammed flights so video and image shots can be staged easily. </a:t>
            </a:r>
            <a:r>
              <a:rPr lang="en-US" sz="3800" b="1" spc="1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other words, not only is the mission automated, so is the camera position</a:t>
            </a:r>
            <a:r>
              <a:rPr lang="en-US" sz="3800" spc="1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dirty="0"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 descr="C:\Users\User\Pictures\hexodr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65424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7406640" cy="1524000"/>
          </a:xfrm>
        </p:spPr>
        <p:txBody>
          <a:bodyPr>
            <a:normAutofit/>
          </a:bodyPr>
          <a:lstStyle/>
          <a:p>
            <a:pPr algn="just"/>
            <a:r>
              <a:rPr lang="en-US" sz="2400" spc="1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fixed-wing drone that can fly 50 mph for 45 minutes on a single charge. The nose camera can record 1080p video or 14 megapixel images .</a:t>
            </a:r>
            <a:endParaRPr lang="en-US" sz="2400" dirty="0">
              <a:latin typeface="Arial Rounded MT Bold" pitchFamily="34" charset="0"/>
            </a:endParaRPr>
          </a:p>
          <a:p>
            <a:pPr algn="just"/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  <p:pic>
        <p:nvPicPr>
          <p:cNvPr id="7" name="Picture 2" descr="C:\Users\User\Pictures\parrot fixed wing  dr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716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7696200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pc="10" dirty="0">
                <a:latin typeface="Arial Rounded MT Bol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Typhoon H  </a:t>
            </a:r>
            <a:r>
              <a:rPr lang="en-US" spc="10" dirty="0" err="1">
                <a:latin typeface="Arial Rounded MT Bol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hexacopter</a:t>
            </a:r>
            <a:r>
              <a:rPr lang="en-US" spc="10" dirty="0">
                <a:latin typeface="Arial Rounded MT Bol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has retractable and folding landing gear, with a camera that takes both 4K videos and 12-megapixel stills. The drone is powered by Intel's </a:t>
            </a:r>
            <a:r>
              <a:rPr lang="en-US" spc="10" dirty="0" err="1">
                <a:latin typeface="Arial Rounded MT Bol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RealSense</a:t>
            </a:r>
            <a:r>
              <a:rPr lang="en-US" spc="10" dirty="0">
                <a:latin typeface="Arial Rounded MT Bol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allows it to avoid collisions in real time, even when flying among trees and other dense obstacles.</a:t>
            </a:r>
            <a:endParaRPr lang="en-US" dirty="0">
              <a:latin typeface="Arial Rounded MT Bold" pitchFamily="34" charset="0"/>
            </a:endParaRPr>
          </a:p>
          <a:p>
            <a:pPr algn="just"/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C:\Users\User\Pictures\typhoon hexa cop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086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</a:rPr>
              <a:t>V-form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</a:rPr>
              <a:t>octocopter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</a:rPr>
              <a:t> performed a visual inspection on the upper part of the airliner using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</a:rPr>
              <a:t>RealSense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</a:rPr>
              <a:t> cameras for intelligent obstacle navigation and a 42-megapixel full-frame camera for data capturing.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  <p:pic>
        <p:nvPicPr>
          <p:cNvPr id="7" name="Picture 2" descr="C:\Users\User\Pictures\visual-inspection-airbus-airliner-intel-drone-uas-ua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9342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7406640" cy="1752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Calibri" panose="020F0502020204030204" pitchFamily="34" charset="0"/>
              </a:rPr>
              <a:t>The individual 100 drones are all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Calibri" panose="020F0502020204030204" pitchFamily="34" charset="0"/>
              </a:rPr>
              <a:t>Quadcopter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Calibri" panose="020F0502020204030204" pitchFamily="34" charset="0"/>
              </a:rPr>
              <a:t> type </a:t>
            </a:r>
            <a:r>
              <a:rPr lang="en-US" sz="2400" u="sng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Calibri" panose="020F0502020204030204" pitchFamily="34" charset="0"/>
                <a:hlinkClick r:id="rId2"/>
              </a:rPr>
              <a:t>AscTec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Calibri" panose="020F0502020204030204" pitchFamily="34" charset="0"/>
                <a:hlinkClick r:id="rId2"/>
              </a:rPr>
              <a:t> Hummingbirds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Calibri" panose="020F0502020204030204" pitchFamily="34" charset="0"/>
              </a:rPr>
              <a:t>, controlled by pre-programmed software. They are synchronized to the music :   Hamburg 2015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  <p:pic>
        <p:nvPicPr>
          <p:cNvPr id="7" name="Picture 6" descr="intel-micro-drones-drone-100-vivid-sydney-asctec-hummingbir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9"/>
          <a:stretch/>
        </p:blipFill>
        <p:spPr bwMode="auto">
          <a:xfrm>
            <a:off x="1600200" y="1219200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45170" y="54714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</a:pPr>
            <a:r>
              <a:rPr lang="en-US" sz="54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S</a:t>
            </a:r>
            <a:r>
              <a:rPr lang="en-US" sz="40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afely </a:t>
            </a:r>
            <a:r>
              <a:rPr lang="en-US" sz="54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</a:t>
            </a:r>
            <a:r>
              <a:rPr lang="en-US" sz="40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ntegrating </a:t>
            </a:r>
          </a:p>
          <a:p>
            <a:pPr fontAlgn="base">
              <a:lnSpc>
                <a:spcPts val="1800"/>
              </a:lnSpc>
            </a:pPr>
            <a:endParaRPr lang="en-US" sz="5400" b="1" spc="10" dirty="0">
              <a:solidFill>
                <a:schemeClr val="accent5">
                  <a:lumMod val="50000"/>
                </a:schemeClr>
              </a:solidFill>
              <a:latin typeface="Cooper Black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lnSpc>
                <a:spcPts val="1800"/>
              </a:lnSpc>
            </a:pPr>
            <a:endParaRPr lang="en-US" sz="5400" b="1" spc="10" dirty="0">
              <a:solidFill>
                <a:schemeClr val="accent5">
                  <a:lumMod val="50000"/>
                </a:schemeClr>
              </a:solidFill>
              <a:latin typeface="Cooper Black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lnSpc>
                <a:spcPts val="1800"/>
              </a:lnSpc>
            </a:pPr>
            <a:r>
              <a:rPr lang="en-US" sz="54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U</a:t>
            </a:r>
            <a:r>
              <a:rPr lang="en-US" sz="40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nmanned </a:t>
            </a:r>
            <a:r>
              <a:rPr lang="en-US" sz="54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A</a:t>
            </a:r>
            <a:r>
              <a:rPr lang="en-US" sz="4000" b="1" spc="1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ircraft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/>
              <a:latin typeface="Cooper Black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711380"/>
            <a:ext cx="8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requirement to avoid operating unmanned aircraft over people;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0" lvl="0" indent="-342900" algn="just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requirement for non-recreational remote pilots to pass a written knowledge test and to go through the same security vetting process as traditional manned-aircraft pilots;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0" lvl="0" indent="-342900" algn="just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requirement for unmanned aircraft to stay at least 5 miles from airports and, among other reasonable restrictions, generally fly at an altitude below 400 feet,</a:t>
            </a:r>
          </a:p>
          <a:p>
            <a:pPr marL="342900" marR="0" lvl="0" indent="-342900" algn="just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0" lvl="0" indent="-342900" algn="just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creating a safe buffer between unmanned and manned aircraft, which can generally fly no lower than 500 feet; and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requirement for remote pilots to keep unmanned aircraft within visual sight.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4260" y="5484970"/>
            <a:ext cx="78320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Developing air traffic management for low-altitude unmanned aircraft: </a:t>
            </a:r>
          </a:p>
          <a:p>
            <a:pPr algn="just"/>
            <a:endParaRPr lang="en-US" sz="9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Engaging the government and the public on the future of unmanned aircraft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620000" cy="4550736"/>
          </a:xfrm>
        </p:spPr>
        <p:txBody>
          <a:bodyPr>
            <a:normAutofit/>
          </a:bodyPr>
          <a:lstStyle/>
          <a:p>
            <a:pPr marL="0"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400" dirty="0" err="1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Ambarella</a:t>
            </a:r>
            <a:r>
              <a:rPr lang="en-US" sz="240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 announced two new low-power chips for flight control, data transfers and image stabilization.</a:t>
            </a:r>
            <a:endParaRPr lang="en-US" sz="2400" dirty="0"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Qualcomm introduced Snapdragon Flight, a digital signal processor for flight control, with </a:t>
            </a:r>
            <a:r>
              <a:rPr lang="en-US" sz="2400" dirty="0" err="1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40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Bluetooth, GPS and support for different sensors</a:t>
            </a:r>
            <a:endParaRPr lang="en-US" sz="2400" dirty="0">
              <a:latin typeface="Arial Rounded MT Bold" pitchFamily="34" charset="0"/>
            </a:endParaRPr>
          </a:p>
          <a:p>
            <a:pPr algn="just"/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C:\Users\User\Pictures\GAASI Avenger_sunriset_takeoff.jpg.scale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9342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1956509"/>
            <a:ext cx="506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Thanks For Your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0456" y="4480331"/>
            <a:ext cx="273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ANY   Q</a:t>
            </a:r>
          </a:p>
        </p:txBody>
      </p:sp>
      <p:pic>
        <p:nvPicPr>
          <p:cNvPr id="9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7086600" cy="91768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Cooper Black" pitchFamily="18" charset="0"/>
              </a:rPr>
              <a:t>T</a:t>
            </a:r>
            <a:r>
              <a:rPr lang="en-US" sz="4000" dirty="0">
                <a:latin typeface="Cooper Black" pitchFamily="18" charset="0"/>
              </a:rPr>
              <a:t>echnology </a:t>
            </a:r>
            <a:r>
              <a:rPr lang="en-US" sz="5400" dirty="0">
                <a:latin typeface="Cooper Black" pitchFamily="18" charset="0"/>
              </a:rPr>
              <a:t>A</a:t>
            </a:r>
            <a:r>
              <a:rPr lang="en-US" sz="4000" dirty="0">
                <a:latin typeface="Cooper Black" pitchFamily="18" charset="0"/>
              </a:rPr>
              <a:t>rea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8382000" cy="3352800"/>
          </a:xfrm>
        </p:spPr>
        <p:txBody>
          <a:bodyPr>
            <a:noAutofit/>
          </a:bodyPr>
          <a:lstStyle/>
          <a:p>
            <a:pPr marL="465138" indent="-465138" algn="l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Size &amp; Complexity</a:t>
            </a:r>
          </a:p>
          <a:p>
            <a:pPr marL="914400" indent="-449263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Cooper Black" pitchFamily="18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Small &amp; Complex Design</a:t>
            </a:r>
          </a:p>
          <a:p>
            <a:pPr marL="465138" indent="-465138" algn="l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Mission Profiles</a:t>
            </a:r>
          </a:p>
          <a:p>
            <a:pPr marL="914400" indent="-449263" algn="l">
              <a:buClrTx/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 Rounded MT Bold" pitchFamily="34" charset="0"/>
              </a:rPr>
              <a:t>Manual</a:t>
            </a:r>
          </a:p>
          <a:p>
            <a:pPr marL="914400" indent="-449263" algn="l">
              <a:buClrTx/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 Rounded MT Bold" pitchFamily="34" charset="0"/>
              </a:rPr>
              <a:t>Autonomous</a:t>
            </a:r>
          </a:p>
          <a:p>
            <a:pPr marL="914400" indent="-449263" algn="l">
              <a:buClrTx/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 Rounded MT Bold" pitchFamily="34" charset="0"/>
              </a:rPr>
              <a:t>Semi Autonomous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1992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37360" y="304800"/>
            <a:ext cx="7406640" cy="859302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latin typeface="Cooper Black" pitchFamily="18" charset="0"/>
              </a:rPr>
              <a:t>S</a:t>
            </a:r>
            <a:r>
              <a:rPr lang="en-US" sz="4400" dirty="0">
                <a:latin typeface="Cooper Black" pitchFamily="18" charset="0"/>
              </a:rPr>
              <a:t>ize &amp; </a:t>
            </a:r>
            <a:r>
              <a:rPr lang="en-US" sz="6000" dirty="0">
                <a:latin typeface="Cooper Black" pitchFamily="18" charset="0"/>
              </a:rPr>
              <a:t>C</a:t>
            </a:r>
            <a:r>
              <a:rPr lang="en-US" sz="4400" dirty="0">
                <a:latin typeface="Cooper Black" pitchFamily="18" charset="0"/>
              </a:rPr>
              <a:t>omplexity(SWAP)</a:t>
            </a:r>
            <a:r>
              <a:rPr lang="en-US" dirty="0">
                <a:latin typeface="Cooper Black" pitchFamily="18" charset="0"/>
              </a:rPr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8763000" cy="3429000"/>
          </a:xfrm>
        </p:spPr>
        <p:txBody>
          <a:bodyPr>
            <a:normAutofit/>
          </a:bodyPr>
          <a:lstStyle/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Small Size Drones like insert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Complex in Design to Perform Complex Maneuver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Power System &amp; Recharging Facility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Computer on Module (COM)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410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685800"/>
            <a:ext cx="7406640" cy="990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Cooper Black" panose="0208090404030B020404" pitchFamily="18" charset="0"/>
              </a:rPr>
              <a:t>C</a:t>
            </a:r>
            <a:r>
              <a:rPr lang="en-US" sz="4000" dirty="0">
                <a:latin typeface="Cooper Black" panose="0208090404030B020404" pitchFamily="18" charset="0"/>
              </a:rPr>
              <a:t>ommunication</a:t>
            </a:r>
            <a:r>
              <a:rPr lang="en-US" sz="4000" dirty="0"/>
              <a:t> </a:t>
            </a:r>
            <a:r>
              <a:rPr lang="en-US" sz="6000" dirty="0">
                <a:latin typeface="Cooper Black" panose="0208090404030B020404" pitchFamily="18" charset="0"/>
              </a:rPr>
              <a:t>M</a:t>
            </a:r>
            <a:r>
              <a:rPr lang="en-US" sz="4400" dirty="0">
                <a:latin typeface="Cooper Black" panose="0208090404030B020404" pitchFamily="18" charset="0"/>
              </a:rPr>
              <a:t>odule </a:t>
            </a:r>
            <a:br>
              <a:rPr lang="en-US" sz="4400" dirty="0">
                <a:latin typeface="Cooper Black" panose="0208090404030B0204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406640" cy="3560136"/>
          </a:xfrm>
        </p:spPr>
        <p:txBody>
          <a:bodyPr>
            <a:normAutofit/>
          </a:bodyPr>
          <a:lstStyle/>
          <a:p>
            <a:pPr marL="465138" indent="-465138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On Board Systems</a:t>
            </a:r>
          </a:p>
          <a:p>
            <a:pPr marL="914400" indent="-449263">
              <a:buClrTx/>
              <a:buFont typeface="Arial" pitchFamily="34" charset="0"/>
              <a:buChar char="•"/>
            </a:pPr>
            <a:r>
              <a:rPr lang="en-US" sz="2400" dirty="0">
                <a:latin typeface="Arial Rounded MT Bold" pitchFamily="34" charset="0"/>
              </a:rPr>
              <a:t>Processing Unit</a:t>
            </a:r>
          </a:p>
          <a:p>
            <a:pPr marL="914400" indent="-449263">
              <a:buClrTx/>
              <a:buFont typeface="Arial" pitchFamily="34" charset="0"/>
              <a:buChar char="•"/>
            </a:pPr>
            <a:r>
              <a:rPr lang="en-US" sz="2400" dirty="0">
                <a:latin typeface="Arial Rounded MT Bold" pitchFamily="34" charset="0"/>
              </a:rPr>
              <a:t>Navigation Sensors</a:t>
            </a:r>
          </a:p>
          <a:p>
            <a:pPr marL="914400" indent="-449263">
              <a:buClrTx/>
              <a:buFont typeface="Arial" pitchFamily="34" charset="0"/>
              <a:buChar char="•"/>
            </a:pPr>
            <a:r>
              <a:rPr lang="en-US" sz="2400" dirty="0">
                <a:latin typeface="Arial Rounded MT Bold" pitchFamily="34" charset="0"/>
              </a:rPr>
              <a:t>Mission Sensors</a:t>
            </a:r>
          </a:p>
          <a:p>
            <a:pPr marL="465138" indent="-465138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Ground Control System</a:t>
            </a:r>
          </a:p>
          <a:p>
            <a:pPr marL="465138" indent="-465138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Swarm UAV’s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1992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76400" y="63710"/>
            <a:ext cx="8229600" cy="1008670"/>
          </a:xfrm>
        </p:spPr>
        <p:txBody>
          <a:bodyPr/>
          <a:lstStyle/>
          <a:p>
            <a:pPr algn="l"/>
            <a:r>
              <a:rPr lang="en-US" sz="5400" dirty="0">
                <a:latin typeface="Cooper Black" pitchFamily="18" charset="0"/>
              </a:rPr>
              <a:t>A</a:t>
            </a:r>
            <a:r>
              <a:rPr lang="en-US" sz="4000" dirty="0">
                <a:latin typeface="Cooper Black" pitchFamily="18" charset="0"/>
              </a:rPr>
              <a:t>pplication </a:t>
            </a:r>
            <a:r>
              <a:rPr lang="en-US" sz="5400" dirty="0">
                <a:latin typeface="Cooper Black" pitchFamily="18" charset="0"/>
              </a:rPr>
              <a:t>A</a:t>
            </a:r>
            <a:r>
              <a:rPr lang="en-US" sz="4000" dirty="0">
                <a:latin typeface="Cooper Black" pitchFamily="18" charset="0"/>
              </a:rPr>
              <a:t>reas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8458200" cy="46482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Visual Inspection of Aircraft</a:t>
            </a:r>
          </a:p>
          <a:p>
            <a:pPr marL="914400" indent="-449263" algn="l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</a:rPr>
              <a:t>Mapping &amp; Cartography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Scientific Research</a:t>
            </a:r>
          </a:p>
          <a:p>
            <a:pPr marL="914400" indent="-449263" algn="l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</a:rPr>
              <a:t>Environment Monitoring</a:t>
            </a:r>
          </a:p>
          <a:p>
            <a:pPr marL="914400" indent="-449263" algn="l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</a:rPr>
              <a:t>Wetlands</a:t>
            </a:r>
          </a:p>
          <a:p>
            <a:pPr marL="914400" indent="-449263" algn="l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</a:rPr>
              <a:t>Waterways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Agriculture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Infrastructure Inspection/Structure Analysis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Emergency Response</a:t>
            </a: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Accessibility to Remote Communities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tile tx="0" ty="0" sx="38000" sy="4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00200" y="457200"/>
            <a:ext cx="8534400" cy="1371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oper Black" pitchFamily="18" charset="0"/>
              </a:rPr>
              <a:t>   D</a:t>
            </a:r>
            <a:r>
              <a:rPr lang="en-US" sz="4000" dirty="0">
                <a:latin typeface="Cooper Black" pitchFamily="18" charset="0"/>
              </a:rPr>
              <a:t>rone </a:t>
            </a:r>
            <a:r>
              <a:rPr lang="en-US" sz="5400" dirty="0">
                <a:latin typeface="Cooper Black" pitchFamily="18" charset="0"/>
              </a:rPr>
              <a:t>D</a:t>
            </a:r>
            <a:r>
              <a:rPr lang="en-US" sz="4000" dirty="0">
                <a:latin typeface="Cooper Black" pitchFamily="18" charset="0"/>
              </a:rPr>
              <a:t>etection &amp; </a:t>
            </a:r>
            <a:br>
              <a:rPr lang="en-US" sz="4000" dirty="0">
                <a:latin typeface="Cooper Black" pitchFamily="18" charset="0"/>
              </a:rPr>
            </a:br>
            <a:r>
              <a:rPr lang="en-US" sz="4000" dirty="0">
                <a:latin typeface="Cooper Black" pitchFamily="18" charset="0"/>
              </a:rPr>
              <a:t>    </a:t>
            </a:r>
            <a:r>
              <a:rPr lang="en-US" sz="5400" dirty="0">
                <a:latin typeface="Cooper Black" pitchFamily="18" charset="0"/>
              </a:rPr>
              <a:t>N</a:t>
            </a:r>
            <a:r>
              <a:rPr lang="en-US" sz="4000" dirty="0">
                <a:latin typeface="Cooper Black" pitchFamily="18" charset="0"/>
              </a:rPr>
              <a:t>avigation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8382000" cy="3429000"/>
          </a:xfrm>
        </p:spPr>
        <p:txBody>
          <a:bodyPr>
            <a:normAutofit/>
          </a:bodyPr>
          <a:lstStyle/>
          <a:p>
            <a:pPr marL="465138" indent="-438150" algn="l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Real Time Detection Capabilities</a:t>
            </a:r>
          </a:p>
          <a:p>
            <a:pPr marL="465138" indent="-438150" algn="l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Tracking Array Antenna &amp; Spectrum Analysis</a:t>
            </a:r>
          </a:p>
          <a:p>
            <a:pPr marL="465138" indent="-438150" algn="l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Vision Based Navigation</a:t>
            </a:r>
          </a:p>
          <a:p>
            <a:pPr marL="465138" indent="-438150" algn="l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Autonomous System</a:t>
            </a:r>
          </a:p>
          <a:p>
            <a:pPr marL="465138" indent="-438150" algn="l">
              <a:buClrTx/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Fault Tolerant Software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37360" y="66210"/>
            <a:ext cx="7406640" cy="993882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latin typeface="Cooper Black" pitchFamily="18" charset="0"/>
              </a:rPr>
              <a:t>D</a:t>
            </a:r>
            <a:r>
              <a:rPr lang="en-US" sz="4400" dirty="0">
                <a:latin typeface="Cooper Black" pitchFamily="18" charset="0"/>
              </a:rPr>
              <a:t>ata</a:t>
            </a:r>
            <a:r>
              <a:rPr lang="en-US" dirty="0">
                <a:latin typeface="Cooper Black" pitchFamily="18" charset="0"/>
              </a:rPr>
              <a:t> </a:t>
            </a:r>
            <a:r>
              <a:rPr lang="en-US" sz="6000" dirty="0">
                <a:latin typeface="Cooper Black" pitchFamily="18" charset="0"/>
              </a:rPr>
              <a:t>C</a:t>
            </a:r>
            <a:r>
              <a:rPr lang="en-US" sz="4400" dirty="0">
                <a:latin typeface="Cooper Black" pitchFamily="18" charset="0"/>
              </a:rPr>
              <a:t>ommunication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8610600" cy="3352800"/>
          </a:xfrm>
        </p:spPr>
        <p:txBody>
          <a:bodyPr>
            <a:normAutofit/>
          </a:bodyPr>
          <a:lstStyle/>
          <a:p>
            <a:pPr marL="344488" indent="-34448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High Resolution 4k HD Video</a:t>
            </a:r>
          </a:p>
          <a:p>
            <a:pPr marL="344488" indent="-34448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High Speed Backbone with Avionics Interface</a:t>
            </a:r>
          </a:p>
          <a:p>
            <a:pPr marL="344488" indent="-34448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Project DYNAMO : Seamless</a:t>
            </a:r>
          </a:p>
          <a:p>
            <a:pPr marL="344488" indent="-34448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latin typeface="Cooper Black" pitchFamily="18" charset="0"/>
              </a:rPr>
              <a:t>Integration of Manned &amp; Unmanned Comm.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276070"/>
            <a:ext cx="7406640" cy="841482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>
                <a:latin typeface="Cooper Black" pitchFamily="18" charset="0"/>
              </a:rPr>
              <a:t>I</a:t>
            </a:r>
            <a:r>
              <a:rPr lang="en-US">
                <a:latin typeface="Cooper Black" pitchFamily="18" charset="0"/>
              </a:rPr>
              <a:t>NTEGRATION </a:t>
            </a:r>
            <a:r>
              <a:rPr lang="en-US" sz="6000" smtClean="0">
                <a:latin typeface="Cooper Black" pitchFamily="18" charset="0"/>
              </a:rPr>
              <a:t>S</a:t>
            </a:r>
            <a:r>
              <a:rPr lang="en-US" smtClean="0">
                <a:latin typeface="Cooper Black" pitchFamily="18" charset="0"/>
              </a:rPr>
              <a:t>TRATEGY 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8458200" cy="3505200"/>
          </a:xfrm>
        </p:spPr>
        <p:txBody>
          <a:bodyPr>
            <a:normAutofit/>
          </a:bodyPr>
          <a:lstStyle/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SAFE Integration &amp; Adoption Management</a:t>
            </a:r>
          </a:p>
          <a:p>
            <a:pPr marL="914400" indent="-449263" algn="l"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Air Navigation</a:t>
            </a:r>
          </a:p>
          <a:p>
            <a:pPr marL="914400" indent="-449263" algn="l"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ATC</a:t>
            </a:r>
          </a:p>
          <a:p>
            <a:pPr marL="914400" indent="-449263" algn="l"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Appropriate Rules &amp; Regulation</a:t>
            </a:r>
          </a:p>
          <a:p>
            <a:pPr algn="l">
              <a:buClrTx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pPr marL="465138" indent="-465138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Collision Avoidance Systems</a:t>
            </a:r>
          </a:p>
          <a:p>
            <a:pPr marL="914400" indent="-449263" algn="l"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Intel “Real Sense”</a:t>
            </a:r>
          </a:p>
          <a:p>
            <a:pPr marL="914400" indent="-449263" algn="l"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Low Cost Ads-B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-41220"/>
            <a:ext cx="8915400" cy="1470025"/>
          </a:xfrm>
        </p:spPr>
        <p:txBody>
          <a:bodyPr/>
          <a:lstStyle/>
          <a:p>
            <a:pPr algn="l"/>
            <a:r>
              <a:rPr lang="en-US" sz="6000" dirty="0">
                <a:latin typeface="Cooper Black" pitchFamily="18" charset="0"/>
              </a:rPr>
              <a:t>A</a:t>
            </a:r>
            <a:r>
              <a:rPr lang="en-US" dirty="0">
                <a:latin typeface="Cooper Black" pitchFamily="18" charset="0"/>
              </a:rPr>
              <a:t>utonomous </a:t>
            </a:r>
            <a:r>
              <a:rPr lang="en-US" sz="6000" dirty="0">
                <a:latin typeface="Cooper Black" pitchFamily="18" charset="0"/>
              </a:rPr>
              <a:t>M</a:t>
            </a:r>
            <a:r>
              <a:rPr lang="en-US" dirty="0">
                <a:latin typeface="Cooper Black" pitchFamily="18" charset="0"/>
              </a:rPr>
              <a:t>issions </a:t>
            </a:r>
            <a:br>
              <a:rPr lang="en-US" dirty="0">
                <a:latin typeface="Cooper Black" pitchFamily="18" charset="0"/>
              </a:rPr>
            </a:br>
            <a:r>
              <a:rPr lang="en-US" sz="2400" dirty="0">
                <a:latin typeface="Cooper Black" pitchFamily="18" charset="0"/>
              </a:rPr>
              <a:t>(Pre Programmed)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8305800" cy="2971800"/>
          </a:xfrm>
        </p:spPr>
        <p:txBody>
          <a:bodyPr>
            <a:normAutofit/>
          </a:bodyPr>
          <a:lstStyle/>
          <a:p>
            <a:pPr marL="465138" indent="-465138" algn="l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GPS Way Points Based</a:t>
            </a:r>
          </a:p>
          <a:p>
            <a:pPr marL="465138" indent="-465138" algn="l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Vision Based</a:t>
            </a:r>
          </a:p>
          <a:p>
            <a:pPr marL="465138" indent="-465138" algn="l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Obstacle Avoidance</a:t>
            </a:r>
          </a:p>
          <a:p>
            <a:pPr marL="465138" indent="-465138" algn="l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Android/Smart Phone Controlled</a:t>
            </a:r>
          </a:p>
          <a:p>
            <a:pPr marL="465138" indent="-465138" algn="l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Pre-programmed Camera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msprasad@amity.edu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2126-1D11-4B4C-8F38-64EEFE2D188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 descr="http://www.amimun.org/downloads/logoam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0" y="134910"/>
            <a:ext cx="117673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456</TotalTime>
  <Words>574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Advancement in UAV                              Technology</vt:lpstr>
      <vt:lpstr>Technology Area</vt:lpstr>
      <vt:lpstr>Size &amp; Complexity(SWAP) </vt:lpstr>
      <vt:lpstr>Communication Module  </vt:lpstr>
      <vt:lpstr>Application Areas</vt:lpstr>
      <vt:lpstr>   Drone Detection &amp;      Navigation</vt:lpstr>
      <vt:lpstr>Data Communication</vt:lpstr>
      <vt:lpstr>INTEGRATION STRATEGY </vt:lpstr>
      <vt:lpstr>Autonomous Missions  (Pre Programmed)</vt:lpstr>
      <vt:lpstr>Future Trends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UAV technology</dc:title>
  <dc:creator>User</dc:creator>
  <cp:lastModifiedBy>User</cp:lastModifiedBy>
  <cp:revision>44</cp:revision>
  <dcterms:created xsi:type="dcterms:W3CDTF">2016-08-14T17:11:34Z</dcterms:created>
  <dcterms:modified xsi:type="dcterms:W3CDTF">2016-08-18T08:49:05Z</dcterms:modified>
</cp:coreProperties>
</file>